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5" d="100"/>
          <a:sy n="55" d="100"/>
        </p:scale>
        <p:origin x="2482"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04725" y="246200"/>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ts val="1100"/>
              <a:buFont typeface="Arial"/>
              <a:buNone/>
            </a:pPr>
            <a:r>
              <a:rPr lang="en" sz="1600" b="1"/>
              <a:t>New York City TLC Project Preliminary Data Summary</a:t>
            </a:r>
            <a:endParaRPr sz="1900"/>
          </a:p>
        </p:txBody>
      </p:sp>
      <p:sp>
        <p:nvSpPr>
          <p:cNvPr id="155" name="Google Shape;155;p8"/>
          <p:cNvSpPr txBox="1">
            <a:spLocks noGrp="1"/>
          </p:cNvSpPr>
          <p:nvPr>
            <p:ph type="subTitle" idx="1"/>
          </p:nvPr>
        </p:nvSpPr>
        <p:spPr>
          <a:xfrm>
            <a:off x="1900800" y="520438"/>
            <a:ext cx="3890100" cy="821733"/>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b="1" dirty="0"/>
              <a:t>Executive summary report</a:t>
            </a:r>
          </a:p>
          <a:p>
            <a:pPr marL="0" lvl="0" indent="0" algn="ctr" rtl="0">
              <a:spcBef>
                <a:spcPts val="0"/>
              </a:spcBef>
              <a:spcAft>
                <a:spcPts val="0"/>
              </a:spcAft>
              <a:buClr>
                <a:schemeClr val="dk1"/>
              </a:buClr>
              <a:buSzPts val="1100"/>
              <a:buFont typeface="Arial"/>
              <a:buNone/>
            </a:pPr>
            <a:r>
              <a:rPr lang="en-US" dirty="0"/>
              <a:t>Prepared by: </a:t>
            </a:r>
            <a:r>
              <a:rPr lang="en-US" b="1" dirty="0" err="1"/>
              <a:t>Automatidata</a:t>
            </a:r>
            <a:br>
              <a:rPr lang="en-US" dirty="0"/>
            </a:br>
            <a:r>
              <a:rPr lang="en-US" dirty="0"/>
              <a:t>Commissioned by</a:t>
            </a:r>
            <a:r>
              <a:rPr lang="en-US" b="1" dirty="0"/>
              <a:t>:</a:t>
            </a:r>
            <a:r>
              <a:rPr lang="en-US" dirty="0"/>
              <a:t> </a:t>
            </a:r>
            <a:r>
              <a:rPr lang="en-US" b="1" dirty="0"/>
              <a:t>NYC Taxi &amp; Limousine Commission</a:t>
            </a:r>
            <a:endParaRPr lang="en" b="1" dirty="0"/>
          </a:p>
        </p:txBody>
      </p:sp>
      <p:sp>
        <p:nvSpPr>
          <p:cNvPr id="157" name="Google Shape;157;p8"/>
          <p:cNvSpPr txBox="1"/>
          <p:nvPr/>
        </p:nvSpPr>
        <p:spPr>
          <a:xfrm>
            <a:off x="432000" y="2019013"/>
            <a:ext cx="6908400" cy="101460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350"/>
              </a:spcAft>
              <a:buNone/>
            </a:pPr>
            <a:r>
              <a:rPr lang="en-US" sz="1100" dirty="0">
                <a:latin typeface="Google Sans" panose="020B0604020202020204" charset="0"/>
                <a:ea typeface="Google Sans" panose="020B0604020202020204" charset="0"/>
                <a:cs typeface="Google Sans" panose="020B0604020202020204" charset="0"/>
              </a:rPr>
              <a:t>The NYC Taxi &amp; Limousine Commission engaged </a:t>
            </a:r>
            <a:r>
              <a:rPr lang="en-US" sz="1100" dirty="0" err="1">
                <a:latin typeface="Google Sans" panose="020B0604020202020204" charset="0"/>
                <a:ea typeface="Google Sans" panose="020B0604020202020204" charset="0"/>
                <a:cs typeface="Google Sans" panose="020B0604020202020204" charset="0"/>
              </a:rPr>
              <a:t>Automatidata</a:t>
            </a:r>
            <a:r>
              <a:rPr lang="en-US" sz="1100" dirty="0">
                <a:latin typeface="Google Sans" panose="020B0604020202020204" charset="0"/>
                <a:ea typeface="Google Sans" panose="020B0604020202020204" charset="0"/>
                <a:cs typeface="Google Sans" panose="020B0604020202020204" charset="0"/>
              </a:rPr>
              <a:t> to develop a regression model to predict taxi fares. As part of this initiative, </a:t>
            </a:r>
            <a:r>
              <a:rPr lang="en-US" sz="1100" dirty="0" err="1">
                <a:latin typeface="Google Sans" panose="020B0604020202020204" charset="0"/>
                <a:ea typeface="Google Sans" panose="020B0604020202020204" charset="0"/>
                <a:cs typeface="Google Sans" panose="020B0604020202020204" charset="0"/>
              </a:rPr>
              <a:t>Automatidata's</a:t>
            </a:r>
            <a:r>
              <a:rPr lang="en-US" sz="1100" dirty="0">
                <a:latin typeface="Google Sans" panose="020B0604020202020204" charset="0"/>
                <a:ea typeface="Google Sans" panose="020B0604020202020204" charset="0"/>
                <a:cs typeface="Google Sans" panose="020B0604020202020204" charset="0"/>
              </a:rPr>
              <a:t> data team conducted an initial analysis of the data provided by the Commission. The goal was to outline key variable characteristics and evaluate the dataset’s suitability for generating accurate and meaningful insights.</a:t>
            </a:r>
            <a:endParaRPr lang="en-US" sz="1100" dirty="0">
              <a:solidFill>
                <a:schemeClr val="dk1"/>
              </a:solidFill>
              <a:latin typeface="Google Sans" panose="020B0604020202020204" charset="0"/>
              <a:ea typeface="Google Sans" panose="020B0604020202020204" charset="0"/>
              <a:cs typeface="Google Sans" panose="020B0604020202020204" charset="0"/>
              <a:sym typeface="Google Sans"/>
            </a:endParaRPr>
          </a:p>
        </p:txBody>
      </p:sp>
      <p:sp>
        <p:nvSpPr>
          <p:cNvPr id="158" name="Google Shape;158;p8"/>
          <p:cNvSpPr txBox="1"/>
          <p:nvPr/>
        </p:nvSpPr>
        <p:spPr>
          <a:xfrm>
            <a:off x="3701450" y="3674475"/>
            <a:ext cx="3639000" cy="3231624"/>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This dataset contains variables that are valuable for developing predictive models for taxi ride fares.</a:t>
            </a:r>
            <a:endParaRPr lang="en" sz="1100" dirty="0">
              <a:solidFill>
                <a:schemeClr val="dk1"/>
              </a:solidFill>
              <a:latin typeface="Google Sans"/>
              <a:ea typeface="Google Sans"/>
              <a:cs typeface="Google Sans"/>
              <a:sym typeface="Google Sans"/>
            </a:endParaRPr>
          </a:p>
          <a:p>
            <a:pPr marL="158750" lvl="0" algn="l" rtl="0">
              <a:lnSpc>
                <a:spcPct val="150000"/>
              </a:lnSpc>
              <a:spcBef>
                <a:spcPts val="0"/>
              </a:spcBef>
              <a:spcAft>
                <a:spcPts val="0"/>
              </a:spcAft>
              <a:buClr>
                <a:schemeClr val="dk1"/>
              </a:buClr>
              <a:buSzPts val="1100"/>
            </a:pPr>
            <a:endParaRPr lang="en" sz="1100" dirty="0">
              <a:solidFill>
                <a:schemeClr val="dk1"/>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Unusual Zero Fare Trips: There is at least one trip where the total fare is $0, despite having a substantial trip distance of 20.4 miles. This anomaly may point to special cases like promotions, system errors Further analysis of trips with zero fares could provide valuable insights into these unusual cases. Reference screenshot:</a:t>
            </a:r>
          </a:p>
        </p:txBody>
      </p:sp>
      <p:sp>
        <p:nvSpPr>
          <p:cNvPr id="159" name="Google Shape;159;p8"/>
          <p:cNvSpPr txBox="1">
            <a:spLocks noGrp="1"/>
          </p:cNvSpPr>
          <p:nvPr>
            <p:ph type="body" idx="3"/>
          </p:nvPr>
        </p:nvSpPr>
        <p:spPr>
          <a:xfrm>
            <a:off x="438150" y="3695037"/>
            <a:ext cx="3407700" cy="2842923"/>
          </a:xfrm>
          <a:prstGeom prst="rect">
            <a:avLst/>
          </a:prstGeom>
        </p:spPr>
        <p:txBody>
          <a:bodyPr spcFirstLastPara="1" wrap="square" lIns="57150" tIns="91425" rIns="91425" bIns="91425" anchor="t" anchorCtr="0">
            <a:noAutofit/>
          </a:bodyPr>
          <a:lstStyle/>
          <a:p>
            <a:pPr marL="457200" lvl="0" indent="-298450" algn="l" rtl="0">
              <a:lnSpc>
                <a:spcPct val="115000"/>
              </a:lnSpc>
              <a:spcBef>
                <a:spcPts val="0"/>
              </a:spcBef>
              <a:spcAft>
                <a:spcPts val="0"/>
              </a:spcAft>
              <a:buClr>
                <a:schemeClr val="dk1"/>
              </a:buClr>
              <a:buSzPts val="1100"/>
              <a:buFont typeface="Google Sans"/>
              <a:buChar char="●"/>
            </a:pPr>
            <a:r>
              <a:rPr lang="en-US" sz="1100" dirty="0">
                <a:solidFill>
                  <a:schemeClr val="dk1"/>
                </a:solidFill>
              </a:rPr>
              <a:t>Analyzed the dataset to identify anomalies or irregular values.</a:t>
            </a:r>
            <a:r>
              <a:rPr lang="en" sz="1100" dirty="0">
                <a:solidFill>
                  <a:schemeClr val="dk1"/>
                </a:solidFill>
              </a:rPr>
              <a:t>.</a:t>
            </a:r>
            <a:endParaRPr sz="1100" dirty="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US" sz="1100" dirty="0">
                <a:solidFill>
                  <a:schemeClr val="dk1"/>
                </a:solidFill>
              </a:rPr>
              <a:t>Evaluated and identified key variables essential for predictive modeling (</a:t>
            </a:r>
            <a:r>
              <a:rPr lang="en-US" sz="1100" dirty="0" err="1">
                <a:solidFill>
                  <a:schemeClr val="dk1"/>
                </a:solidFill>
              </a:rPr>
              <a:t>total_amount</a:t>
            </a:r>
            <a:r>
              <a:rPr lang="en-US" sz="1100" dirty="0">
                <a:solidFill>
                  <a:schemeClr val="dk1"/>
                </a:solidFill>
              </a:rPr>
              <a:t> and </a:t>
            </a:r>
            <a:r>
              <a:rPr lang="en-US" sz="1100" dirty="0" err="1">
                <a:solidFill>
                  <a:schemeClr val="dk1"/>
                </a:solidFill>
              </a:rPr>
              <a:t>trip_distance</a:t>
            </a:r>
            <a:r>
              <a:rPr lang="en-US" sz="1100" dirty="0">
                <a:solidFill>
                  <a:schemeClr val="dk1"/>
                </a:solidFill>
              </a:rPr>
              <a:t>), which together represent taxi ride details.</a:t>
            </a:r>
            <a:endParaRPr lang="en" sz="1100" dirty="0">
              <a:solidFill>
                <a:schemeClr val="dk1"/>
              </a:solidFill>
            </a:endParaRPr>
          </a:p>
          <a:p>
            <a:pPr marL="457200" lvl="0" indent="-298450" algn="l" rtl="0">
              <a:lnSpc>
                <a:spcPct val="115000"/>
              </a:lnSpc>
              <a:spcBef>
                <a:spcPts val="1000"/>
              </a:spcBef>
              <a:spcAft>
                <a:spcPts val="1000"/>
              </a:spcAft>
              <a:buClr>
                <a:schemeClr val="dk1"/>
              </a:buClr>
              <a:buSzPts val="1100"/>
              <a:buFont typeface="Google Sans"/>
              <a:buChar char="●"/>
            </a:pPr>
            <a:r>
              <a:rPr lang="en-US" sz="1100" dirty="0">
                <a:solidFill>
                  <a:schemeClr val="dk1"/>
                </a:solidFill>
              </a:rPr>
              <a:t>Assessed potential interactions between the selected variables to enhance model accuracy.</a:t>
            </a:r>
          </a:p>
          <a:p>
            <a:pPr marL="457200" lvl="0" indent="-298450" algn="l" rtl="0">
              <a:lnSpc>
                <a:spcPct val="115000"/>
              </a:lnSpc>
              <a:spcBef>
                <a:spcPts val="1000"/>
              </a:spcBef>
              <a:spcAft>
                <a:spcPts val="1000"/>
              </a:spcAft>
              <a:buClr>
                <a:schemeClr val="dk1"/>
              </a:buClr>
              <a:buSzPts val="1100"/>
              <a:buFont typeface="Google Sans"/>
              <a:buChar char="●"/>
            </a:pPr>
            <a:endParaRPr lang="en-US" sz="1100" dirty="0">
              <a:solidFill>
                <a:schemeClr val="dk1"/>
              </a:solidFill>
            </a:endParaRPr>
          </a:p>
        </p:txBody>
      </p:sp>
      <p:sp>
        <p:nvSpPr>
          <p:cNvPr id="160" name="Google Shape;160;p8"/>
          <p:cNvSpPr txBox="1">
            <a:spLocks noGrp="1"/>
          </p:cNvSpPr>
          <p:nvPr>
            <p:ph type="body" idx="4"/>
          </p:nvPr>
        </p:nvSpPr>
        <p:spPr>
          <a:xfrm>
            <a:off x="438150" y="7050750"/>
            <a:ext cx="3407700" cy="2255400"/>
          </a:xfrm>
          <a:prstGeom prst="rect">
            <a:avLst/>
          </a:prstGeom>
        </p:spPr>
        <p:txBody>
          <a:bodyPr spcFirstLastPara="1" wrap="square" lIns="57150" tIns="91425" rIns="91425" bIns="91425" anchor="t" anchorCtr="0">
            <a:normAutofit/>
          </a:bodyPr>
          <a:lstStyle/>
          <a:p>
            <a:pPr marL="457200" lvl="0" indent="-298450" algn="l" rtl="0">
              <a:lnSpc>
                <a:spcPct val="135714"/>
              </a:lnSpc>
              <a:spcBef>
                <a:spcPts val="0"/>
              </a:spcBef>
              <a:spcAft>
                <a:spcPts val="0"/>
              </a:spcAft>
              <a:buClr>
                <a:schemeClr val="dk1"/>
              </a:buClr>
              <a:buSzPts val="1100"/>
              <a:buFont typeface="Google Sans"/>
              <a:buAutoNum type="arabicPeriod"/>
            </a:pPr>
            <a:r>
              <a:rPr lang="en-US" sz="1100" dirty="0">
                <a:solidFill>
                  <a:schemeClr val="dk1"/>
                </a:solidFill>
              </a:rPr>
              <a:t>Conduct a full exploratory data analysis (EDA).</a:t>
            </a:r>
          </a:p>
          <a:p>
            <a:pPr marL="457200" lvl="0" indent="-298450" algn="l" rtl="0">
              <a:lnSpc>
                <a:spcPct val="135714"/>
              </a:lnSpc>
              <a:spcBef>
                <a:spcPts val="0"/>
              </a:spcBef>
              <a:spcAft>
                <a:spcPts val="0"/>
              </a:spcAft>
              <a:buClr>
                <a:schemeClr val="dk1"/>
              </a:buClr>
              <a:buSzPts val="1100"/>
              <a:buFont typeface="Google Sans"/>
              <a:buAutoNum type="arabicPeriod"/>
            </a:pPr>
            <a:r>
              <a:rPr lang="en-US" sz="1100" dirty="0">
                <a:solidFill>
                  <a:schemeClr val="dk1"/>
                </a:solidFill>
              </a:rPr>
              <a:t>Perform data cleaning to address unusual values, such as outliers.</a:t>
            </a:r>
          </a:p>
          <a:p>
            <a:pPr marL="457200" lvl="0" indent="-298450" algn="l" rtl="0">
              <a:lnSpc>
                <a:spcPct val="135714"/>
              </a:lnSpc>
              <a:spcBef>
                <a:spcPts val="0"/>
              </a:spcBef>
              <a:spcAft>
                <a:spcPts val="0"/>
              </a:spcAft>
              <a:buClr>
                <a:schemeClr val="dk1"/>
              </a:buClr>
              <a:buSzPts val="1100"/>
              <a:buFont typeface="Google Sans"/>
              <a:buAutoNum type="arabicPeriod"/>
            </a:pPr>
            <a:r>
              <a:rPr lang="en-US" sz="1100" dirty="0">
                <a:solidFill>
                  <a:schemeClr val="dk1"/>
                </a:solidFill>
              </a:rPr>
              <a:t>Use descriptive statistics to gain a deeper understanding of the dataset.</a:t>
            </a:r>
          </a:p>
          <a:p>
            <a:pPr marL="457200" lvl="0" indent="-298450" algn="l" rtl="0">
              <a:lnSpc>
                <a:spcPct val="135714"/>
              </a:lnSpc>
              <a:spcBef>
                <a:spcPts val="0"/>
              </a:spcBef>
              <a:spcAft>
                <a:spcPts val="0"/>
              </a:spcAft>
              <a:buClr>
                <a:schemeClr val="dk1"/>
              </a:buClr>
              <a:buSzPts val="1100"/>
              <a:buFont typeface="Google Sans"/>
              <a:buAutoNum type="arabicPeriod"/>
            </a:pPr>
            <a:r>
              <a:rPr lang="en-US" sz="1100" dirty="0">
                <a:solidFill>
                  <a:schemeClr val="dk1"/>
                </a:solidFill>
              </a:rPr>
              <a:t>Create and run a regression model.</a:t>
            </a:r>
          </a:p>
          <a:p>
            <a:pPr marL="0" lvl="0" indent="0" algn="l" rtl="0">
              <a:spcBef>
                <a:spcPts val="0"/>
              </a:spcBef>
              <a:spcAft>
                <a:spcPts val="1200"/>
              </a:spcAft>
              <a:buNone/>
            </a:pPr>
            <a:endParaRPr dirty="0"/>
          </a:p>
        </p:txBody>
      </p:sp>
      <p:pic>
        <p:nvPicPr>
          <p:cNvPr id="4" name="Picture 3">
            <a:extLst>
              <a:ext uri="{FF2B5EF4-FFF2-40B4-BE49-F238E27FC236}">
                <a16:creationId xmlns:a16="http://schemas.microsoft.com/office/drawing/2014/main" id="{478C2831-847E-4E38-8B40-70B50EAC546A}"/>
              </a:ext>
            </a:extLst>
          </p:cNvPr>
          <p:cNvPicPr>
            <a:picLocks noChangeAspect="1"/>
          </p:cNvPicPr>
          <p:nvPr/>
        </p:nvPicPr>
        <p:blipFill>
          <a:blip r:embed="rId3"/>
          <a:srcRect/>
          <a:stretch/>
        </p:blipFill>
        <p:spPr>
          <a:xfrm>
            <a:off x="3926552" y="6931338"/>
            <a:ext cx="3386573" cy="1693179"/>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TotalTime>
  <Words>247</Words>
  <Application>Microsoft Office PowerPoint</Application>
  <PresentationFormat>Custom</PresentationFormat>
  <Paragraphs>14</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Work Sans</vt:lpstr>
      <vt:lpstr>Arial</vt:lpstr>
      <vt:lpstr>Google Sans</vt:lpstr>
      <vt:lpstr>PT Sans Narrow</vt:lpstr>
      <vt:lpstr>Calibri</vt:lpstr>
      <vt:lpstr>Google Sans SemiBold</vt:lpstr>
      <vt:lpstr>Roboto</vt:lpstr>
      <vt:lpstr>Simple Light</vt:lpstr>
      <vt:lpstr>New York City TLC Project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City TLC Project Preliminary Data Summary</dc:title>
  <dc:creator>OZ JAIN</dc:creator>
  <cp:lastModifiedBy>oz jain</cp:lastModifiedBy>
  <cp:revision>6</cp:revision>
  <dcterms:modified xsi:type="dcterms:W3CDTF">2024-12-08T06:34:59Z</dcterms:modified>
</cp:coreProperties>
</file>